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69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1" d="100"/>
          <a:sy n="31" d="100"/>
        </p:scale>
        <p:origin x="8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r>
              <a:t>‏١٠٠٪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معلومات الحقيق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r>
              <a:t>معلومات الحقيقة</a:t>
            </a:r>
          </a:p>
        </p:txBody>
      </p:sp>
      <p:sp>
        <p:nvSpPr>
          <p:cNvPr id="10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السم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r>
              <a:t>السمة</a:t>
            </a:r>
          </a:p>
        </p:txBody>
      </p:sp>
      <p:sp>
        <p:nvSpPr>
          <p:cNvPr id="116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z="8500" spc="-170"/>
            </a:lvl1pPr>
            <a:lvl2pPr marL="0" marR="638923" indent="626223">
              <a:spcBef>
                <a:spcPts val="0"/>
              </a:spcBef>
              <a:buSzTx/>
              <a:buNone/>
              <a:defRPr sz="8500" spc="-170"/>
            </a:lvl2pPr>
            <a:lvl3pPr marL="0" marR="638923" indent="1083423">
              <a:spcBef>
                <a:spcPts val="0"/>
              </a:spcBef>
              <a:buSzTx/>
              <a:buNone/>
              <a:defRPr sz="8500" spc="-170"/>
            </a:lvl3pPr>
            <a:lvl4pPr marL="0" marR="638923" indent="1540623">
              <a:spcBef>
                <a:spcPts val="0"/>
              </a:spcBef>
              <a:buSzTx/>
              <a:buNone/>
              <a:defRPr sz="8500" spc="-170"/>
            </a:lvl4pPr>
            <a:lvl5pPr marL="0" marR="638923" indent="1997823">
              <a:spcBef>
                <a:spcPts val="0"/>
              </a:spcBef>
              <a:buSzTx/>
              <a:buNone/>
              <a:defRPr sz="8500" spc="-170"/>
            </a:lvl5pPr>
          </a:lstStyle>
          <a:p>
            <a:r>
              <a:t>"اقتباس مشهور"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وعاء من السلطة مع أرز مقلي وبيض مسلوق وعيدان طعام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وعاء من كعك السلمون والسلطة والحمص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وعاء من معكرونة البابارديلة مع زبدة البقدونس والبندق المحمص وجبن البارميزان المبشور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وعاء من السلطة مع أرز مقلي وبيض مسلوق وعيدان طعام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bg>
      <p:bgPr>
        <a:solidFill>
          <a:srgbClr val="FFE2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sz="3312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r>
              <a:t>المؤلف والتاريخ</a:t>
            </a:r>
          </a:p>
        </p:txBody>
      </p:sp>
      <p:sp>
        <p:nvSpPr>
          <p:cNvPr id="150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b="1" spc="-232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r>
              <a:t>عنوان العرض التقديمي</a:t>
            </a:r>
          </a:p>
        </p:txBody>
      </p:sp>
      <p:sp>
        <p:nvSpPr>
          <p:cNvPr id="151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rtl="0">
              <a:defRPr/>
            </a:pPr>
            <a:r>
              <a:t>العنوان الفرعي للعرض التقديمي</a:t>
            </a:r>
          </a:p>
          <a:p>
            <a:pPr lvl="1" rtl="0">
              <a:defRPr/>
            </a:pPr>
            <a:endParaRPr/>
          </a:p>
          <a:p>
            <a:pPr lvl="2" rtl="0">
              <a:defRPr/>
            </a:pPr>
            <a:endParaRPr/>
          </a:p>
          <a:p>
            <a:pPr lvl="3" rtl="0">
              <a:defRPr/>
            </a:pPr>
            <a:endParaRPr/>
          </a:p>
          <a:p>
            <a:pPr lvl="4" rtl="0">
              <a:defRPr/>
            </a:pPr>
            <a:endParaRPr/>
          </a:p>
        </p:txBody>
      </p:sp>
      <p:pic>
        <p:nvPicPr>
          <p:cNvPr id="152" name="9.png" descr="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وعاء من كعك السلمون والسلطة والحمص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عنوان الشريحة</a:t>
            </a:r>
          </a:p>
        </p:txBody>
      </p:sp>
      <p:sp>
        <p:nvSpPr>
          <p:cNvPr id="3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r>
              <a:t>العنوان الفرعي للشريحة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43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r>
              <a:t>العنوان الفرعي للشريحة</a:t>
            </a:r>
          </a:p>
        </p:txBody>
      </p:sp>
      <p:sp>
        <p:nvSpPr>
          <p:cNvPr id="44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r>
              <a:t>العنوان الفرعي للشريحة</a:t>
            </a:r>
          </a:p>
        </p:txBody>
      </p:sp>
      <p:sp>
        <p:nvSpPr>
          <p:cNvPr id="61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وعاء من معكرونة البابارديلة مع زبدة البقدونس والبندق المحمص وجبن البارميزان المبشور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6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عنوان القسم</a:t>
            </a:r>
          </a:p>
        </p:txBody>
      </p:sp>
      <p:sp>
        <p:nvSpPr>
          <p:cNvPr id="7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r>
              <a:t>العنوان الفرعي للشريحة</a:t>
            </a:r>
          </a:p>
        </p:txBody>
      </p:sp>
      <p:sp>
        <p:nvSpPr>
          <p:cNvPr id="8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موضوعات الأجندة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/>
            </a:lvl5pPr>
          </a:lstStyle>
          <a:p>
            <a:r>
              <a:t>بيان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عنوان الشريحة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ransition spd="med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1.png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0C235AF9-78A0-491F-B531-66FAC3C8A48E.png" descr="0C235AF9-78A0-491F-B531-66FAC3C8A48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394" y="0"/>
            <a:ext cx="9697212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B4A6AA-E52C-E01C-E072-F38D39A12D75}"/>
              </a:ext>
            </a:extLst>
          </p:cNvPr>
          <p:cNvSpPr/>
          <p:nvPr/>
        </p:nvSpPr>
        <p:spPr>
          <a:xfrm>
            <a:off x="7502236" y="207818"/>
            <a:ext cx="1537855" cy="14131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KW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eeza Pro Regular"/>
              <a:ea typeface="Geeza Pro Regular"/>
              <a:cs typeface="Geeza Pro Regular"/>
              <a:sym typeface="Geeza Pro Regular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G_1877.jpeg" descr="IMG_187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68" y="2399763"/>
            <a:ext cx="20154413" cy="4520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G_1876.jpeg" descr="IMG_1876.jpeg"/>
          <p:cNvPicPr>
            <a:picLocks noChangeAspect="1"/>
          </p:cNvPicPr>
          <p:nvPr/>
        </p:nvPicPr>
        <p:blipFill>
          <a:blip r:embed="rId3"/>
          <a:srcRect b="27541"/>
          <a:stretch>
            <a:fillRect/>
          </a:stretch>
        </p:blipFill>
        <p:spPr>
          <a:xfrm>
            <a:off x="3823295" y="2551377"/>
            <a:ext cx="16737297" cy="4695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G_1876.jpeg" descr="IMG_1876.jpeg"/>
          <p:cNvPicPr>
            <a:picLocks noChangeAspect="1"/>
          </p:cNvPicPr>
          <p:nvPr/>
        </p:nvPicPr>
        <p:blipFill>
          <a:blip r:embed="rId3"/>
          <a:srcRect t="72983"/>
          <a:stretch>
            <a:fillRect/>
          </a:stretch>
        </p:blipFill>
        <p:spPr>
          <a:xfrm>
            <a:off x="1183605" y="2476814"/>
            <a:ext cx="19425356" cy="2031843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مربع"/>
          <p:cNvSpPr/>
          <p:nvPr/>
        </p:nvSpPr>
        <p:spPr>
          <a:xfrm rot="2700000">
            <a:off x="21278456" y="2869210"/>
            <a:ext cx="1900525" cy="1900526"/>
          </a:xfrm>
          <a:prstGeom prst="rect">
            <a:avLst/>
          </a:prstGeom>
          <a:ln w="101600">
            <a:solidFill>
              <a:srgbClr val="424874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6" name="نماذج مشرفة من ذوي الاحتياجات الخاصة :"/>
          <p:cNvSpPr txBox="1"/>
          <p:nvPr/>
        </p:nvSpPr>
        <p:spPr>
          <a:xfrm>
            <a:off x="6383342" y="954525"/>
            <a:ext cx="11617315" cy="1092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42487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/>
            </a:pPr>
            <a:r>
              <a:t>نماذج مشرفة من ذوي الاحتياجات الخاصة :</a:t>
            </a:r>
          </a:p>
        </p:txBody>
      </p:sp>
      <p:sp>
        <p:nvSpPr>
          <p:cNvPr id="227" name="الماضي"/>
          <p:cNvSpPr txBox="1"/>
          <p:nvPr/>
        </p:nvSpPr>
        <p:spPr>
          <a:xfrm>
            <a:off x="21516129" y="3396721"/>
            <a:ext cx="1425180" cy="718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42487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/>
            </a:pPr>
            <a:r>
              <a:t>الماضي</a:t>
            </a:r>
          </a:p>
        </p:txBody>
      </p:sp>
      <p:sp>
        <p:nvSpPr>
          <p:cNvPr id="228" name="العصر الحديث"/>
          <p:cNvSpPr txBox="1"/>
          <p:nvPr/>
        </p:nvSpPr>
        <p:spPr>
          <a:xfrm>
            <a:off x="21300056" y="3095333"/>
            <a:ext cx="1857326" cy="1448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>
                <a:solidFill>
                  <a:srgbClr val="42487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/>
            </a:pPr>
            <a:r>
              <a:t>العصر الحديث</a:t>
            </a:r>
          </a:p>
        </p:txBody>
      </p:sp>
      <p:pic>
        <p:nvPicPr>
          <p:cNvPr id="230" name="IMG_1515.jpeg" descr="IMG_1515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405" y="8198430"/>
            <a:ext cx="8539190" cy="5336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7" animBg="1" advAuto="0"/>
      <p:bldP spid="223" grpId="1" animBg="1" advAuto="0"/>
      <p:bldP spid="223" grpId="2" animBg="1" advAuto="0"/>
      <p:bldP spid="224" grpId="3" animBg="1" advAuto="0"/>
      <p:bldP spid="224" grpId="4" animBg="1" advAuto="0"/>
      <p:bldP spid="227" grpId="5" animBg="1" advAuto="0"/>
      <p:bldP spid="228" grpId="6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6.png" descr="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4634CA-9AF2-0173-FCAC-F68C98E47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363" y="4030806"/>
            <a:ext cx="8885525" cy="60068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1AC65F-FFE0-573E-8E67-C05673DE8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33" y="6195670"/>
            <a:ext cx="9781505" cy="38419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D76366-3F56-08EA-E24D-B84B17F46879}"/>
              </a:ext>
            </a:extLst>
          </p:cNvPr>
          <p:cNvSpPr/>
          <p:nvPr/>
        </p:nvSpPr>
        <p:spPr>
          <a:xfrm>
            <a:off x="19555691" y="457200"/>
            <a:ext cx="4488873" cy="3573606"/>
          </a:xfrm>
          <a:prstGeom prst="rect">
            <a:avLst/>
          </a:prstGeom>
          <a:solidFill>
            <a:srgbClr val="00CC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KW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eeza Pro Regular"/>
              <a:ea typeface="Geeza Pro Regular"/>
              <a:cs typeface="Geeza Pro Regular"/>
              <a:sym typeface="Geeza Pro Regular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10.png" descr="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1.png" descr="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فيديو ذوي الحتياجات">
            <a:hlinkClick r:id="" action="ppaction://media"/>
            <a:extLst>
              <a:ext uri="{FF2B5EF4-FFF2-40B4-BE49-F238E27FC236}">
                <a16:creationId xmlns:a16="http://schemas.microsoft.com/office/drawing/2014/main" id="{29394303-102B-C853-A285-D61DA1BD96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032" y="151360"/>
            <a:ext cx="24020004" cy="1335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028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2.png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EC3018DA-399D-4E2E-9E93-B58A9F109963.png" descr="EC3018DA-399D-4E2E-9E93-B58A9F10996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141" y="0"/>
            <a:ext cx="9697213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من خلال التوصيل استخرج مفهوم ذوو الاحتياجات الخاصة"/>
          <p:cNvSpPr txBox="1"/>
          <p:nvPr/>
        </p:nvSpPr>
        <p:spPr>
          <a:xfrm>
            <a:off x="1685029" y="1491798"/>
            <a:ext cx="7937562" cy="5252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700">
                <a:solidFill>
                  <a:srgbClr val="000000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rPr dirty="0" err="1"/>
              <a:t>من</a:t>
            </a:r>
            <a:r>
              <a:rPr dirty="0"/>
              <a:t> </a:t>
            </a:r>
            <a:r>
              <a:rPr dirty="0" err="1"/>
              <a:t>خلال</a:t>
            </a:r>
            <a:r>
              <a:rPr dirty="0"/>
              <a:t> </a:t>
            </a:r>
            <a:r>
              <a:rPr dirty="0" err="1"/>
              <a:t>التوصيل</a:t>
            </a:r>
            <a:r>
              <a:rPr dirty="0"/>
              <a:t> </a:t>
            </a:r>
            <a:r>
              <a:rPr dirty="0" err="1"/>
              <a:t>استخرج</a:t>
            </a:r>
            <a:r>
              <a:rPr dirty="0"/>
              <a:t> </a:t>
            </a:r>
            <a:r>
              <a:rPr dirty="0" err="1"/>
              <a:t>مفهوم</a:t>
            </a:r>
            <a:r>
              <a:rPr dirty="0"/>
              <a:t> </a:t>
            </a:r>
            <a:r>
              <a:rPr dirty="0" err="1"/>
              <a:t>ذوو</a:t>
            </a:r>
            <a:r>
              <a:rPr dirty="0"/>
              <a:t> </a:t>
            </a:r>
            <a:r>
              <a:rPr dirty="0" err="1"/>
              <a:t>الاحتياجات</a:t>
            </a:r>
            <a:r>
              <a:rPr dirty="0"/>
              <a:t> </a:t>
            </a:r>
            <a:r>
              <a:rPr dirty="0" err="1"/>
              <a:t>الخاصة</a:t>
            </a:r>
            <a:r>
              <a:rPr dirty="0"/>
              <a:t> </a:t>
            </a:r>
          </a:p>
        </p:txBody>
      </p:sp>
      <p:pic>
        <p:nvPicPr>
          <p:cNvPr id="170" name="IMG_1517.png" descr="IMG_151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458" y="6480554"/>
            <a:ext cx="8285742" cy="658636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50295D-FEB8-DF18-EA74-B2DEF6A18E68}"/>
              </a:ext>
            </a:extLst>
          </p:cNvPr>
          <p:cNvSpPr/>
          <p:nvPr/>
        </p:nvSpPr>
        <p:spPr>
          <a:xfrm>
            <a:off x="11076709" y="166255"/>
            <a:ext cx="1115291" cy="14339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KW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eeza Pro Regular"/>
              <a:ea typeface="Geeza Pro Regular"/>
              <a:cs typeface="Geeza Pro Regular"/>
              <a:sym typeface="Geeza Pro Regular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4.png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أنواع إصابات ذوي الاحتياجات الخاصة :"/>
          <p:cNvSpPr txBox="1"/>
          <p:nvPr/>
        </p:nvSpPr>
        <p:spPr>
          <a:xfrm>
            <a:off x="6929624" y="1472639"/>
            <a:ext cx="10524752" cy="927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b="1">
                <a:solidFill>
                  <a:srgbClr val="424874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/>
            </a:pPr>
            <a:r>
              <a:t>أنواع إصابات ذوي الاحتياجات الخاصة :</a:t>
            </a:r>
          </a:p>
        </p:txBody>
      </p:sp>
      <p:pic>
        <p:nvPicPr>
          <p:cNvPr id="176" name="IMG_1868.jpeg" descr="IMG_1868.jpeg"/>
          <p:cNvPicPr>
            <a:picLocks noChangeAspect="1"/>
          </p:cNvPicPr>
          <p:nvPr/>
        </p:nvPicPr>
        <p:blipFill>
          <a:blip r:embed="rId2"/>
          <a:srcRect b="59014"/>
          <a:stretch>
            <a:fillRect/>
          </a:stretch>
        </p:blipFill>
        <p:spPr>
          <a:xfrm>
            <a:off x="1454348" y="3435019"/>
            <a:ext cx="21475228" cy="2928249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الجسدية"/>
          <p:cNvSpPr txBox="1"/>
          <p:nvPr/>
        </p:nvSpPr>
        <p:spPr>
          <a:xfrm>
            <a:off x="19163660" y="5082175"/>
            <a:ext cx="2141909" cy="946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/>
            </a:pPr>
            <a:r>
              <a:t>الجسدية</a:t>
            </a:r>
          </a:p>
        </p:txBody>
      </p:sp>
      <p:sp>
        <p:nvSpPr>
          <p:cNvPr id="178" name="فقد أو تعطل عضو أو أكثر من الجسم مما يؤثر في حركته."/>
          <p:cNvSpPr txBox="1"/>
          <p:nvPr/>
        </p:nvSpPr>
        <p:spPr>
          <a:xfrm>
            <a:off x="6816190" y="5156113"/>
            <a:ext cx="11789430" cy="798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 rtl="0">
              <a:defRPr/>
            </a:pPr>
            <a:r>
              <a:t>فقد أو تعطل عضو أو أكثر من الجسم مما يؤثر في حركته.</a:t>
            </a:r>
          </a:p>
        </p:txBody>
      </p:sp>
      <p:sp>
        <p:nvSpPr>
          <p:cNvPr id="179" name="الشلل"/>
          <p:cNvSpPr txBox="1"/>
          <p:nvPr/>
        </p:nvSpPr>
        <p:spPr>
          <a:xfrm>
            <a:off x="2337125" y="5156113"/>
            <a:ext cx="3684590" cy="798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 rtl="0">
              <a:defRPr/>
            </a:pPr>
            <a:r>
              <a:t>الشلل</a:t>
            </a:r>
          </a:p>
        </p:txBody>
      </p:sp>
      <p:pic>
        <p:nvPicPr>
          <p:cNvPr id="180" name="IMG_1860.jpeg" descr="IMG_1860.jpe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015121" y="6753080"/>
            <a:ext cx="10353757" cy="6064844"/>
          </a:xfrm>
          <a:prstGeom prst="rect">
            <a:avLst/>
          </a:prstGeom>
        </p:spPr>
      </p:pic>
      <p:pic>
        <p:nvPicPr>
          <p:cNvPr id="181" name="IMG_1872.jpeg" descr="IMG_187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432" y="3107308"/>
            <a:ext cx="22031136" cy="3583566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الحسية"/>
          <p:cNvSpPr txBox="1"/>
          <p:nvPr/>
        </p:nvSpPr>
        <p:spPr>
          <a:xfrm>
            <a:off x="19343159" y="5447315"/>
            <a:ext cx="1857077" cy="946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/>
            </a:pPr>
            <a:r>
              <a:t>الحسية</a:t>
            </a:r>
          </a:p>
        </p:txBody>
      </p:sp>
      <p:sp>
        <p:nvSpPr>
          <p:cNvPr id="183" name="فقدان حاسة من الحواس أو نقص فيها."/>
          <p:cNvSpPr txBox="1"/>
          <p:nvPr/>
        </p:nvSpPr>
        <p:spPr>
          <a:xfrm>
            <a:off x="6853272" y="5521253"/>
            <a:ext cx="11789430" cy="798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 rtl="0">
              <a:defRPr/>
            </a:pPr>
            <a:r>
              <a:t>فقدان حاسة من الحواس أو نقص فيها.</a:t>
            </a:r>
          </a:p>
        </p:txBody>
      </p:sp>
      <p:sp>
        <p:nvSpPr>
          <p:cNvPr id="184" name="الصِمم والعمى"/>
          <p:cNvSpPr txBox="1"/>
          <p:nvPr/>
        </p:nvSpPr>
        <p:spPr>
          <a:xfrm>
            <a:off x="2374208" y="5521253"/>
            <a:ext cx="3684590" cy="798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 rtl="0">
              <a:defRPr/>
            </a:pPr>
            <a:r>
              <a:t>الصِمم والعمى</a:t>
            </a:r>
          </a:p>
        </p:txBody>
      </p:sp>
      <p:pic>
        <p:nvPicPr>
          <p:cNvPr id="185" name="IMG_1873.jpeg" descr="IMG_1873.jpeg"/>
          <p:cNvPicPr>
            <a:picLocks noChangeAspect="1"/>
          </p:cNvPicPr>
          <p:nvPr/>
        </p:nvPicPr>
        <p:blipFill>
          <a:blip r:embed="rId5"/>
          <a:srcRect l="32242" t="4894" r="32216" b="12427"/>
          <a:stretch>
            <a:fillRect/>
          </a:stretch>
        </p:blipFill>
        <p:spPr>
          <a:xfrm>
            <a:off x="10385078" y="6753080"/>
            <a:ext cx="2591198" cy="65100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15754" y="0"/>
                </a:moveTo>
                <a:cubicBezTo>
                  <a:pt x="14981" y="0"/>
                  <a:pt x="14778" y="30"/>
                  <a:pt x="13849" y="278"/>
                </a:cubicBezTo>
                <a:cubicBezTo>
                  <a:pt x="13276" y="430"/>
                  <a:pt x="12612" y="571"/>
                  <a:pt x="12373" y="590"/>
                </a:cubicBezTo>
                <a:cubicBezTo>
                  <a:pt x="12134" y="609"/>
                  <a:pt x="11940" y="650"/>
                  <a:pt x="11940" y="681"/>
                </a:cubicBezTo>
                <a:cubicBezTo>
                  <a:pt x="11940" y="818"/>
                  <a:pt x="12410" y="1078"/>
                  <a:pt x="12780" y="1145"/>
                </a:cubicBezTo>
                <a:cubicBezTo>
                  <a:pt x="13284" y="1237"/>
                  <a:pt x="13254" y="1441"/>
                  <a:pt x="12740" y="1413"/>
                </a:cubicBezTo>
                <a:cubicBezTo>
                  <a:pt x="12260" y="1386"/>
                  <a:pt x="12284" y="1640"/>
                  <a:pt x="12783" y="1876"/>
                </a:cubicBezTo>
                <a:cubicBezTo>
                  <a:pt x="13292" y="2116"/>
                  <a:pt x="13266" y="2225"/>
                  <a:pt x="12638" y="2501"/>
                </a:cubicBezTo>
                <a:cubicBezTo>
                  <a:pt x="12348" y="2629"/>
                  <a:pt x="12031" y="2851"/>
                  <a:pt x="11933" y="2995"/>
                </a:cubicBezTo>
                <a:cubicBezTo>
                  <a:pt x="11835" y="3139"/>
                  <a:pt x="10864" y="3962"/>
                  <a:pt x="9776" y="4824"/>
                </a:cubicBezTo>
                <a:lnTo>
                  <a:pt x="7798" y="6390"/>
                </a:lnTo>
                <a:lnTo>
                  <a:pt x="5316" y="7412"/>
                </a:lnTo>
                <a:cubicBezTo>
                  <a:pt x="3951" y="7974"/>
                  <a:pt x="2515" y="8520"/>
                  <a:pt x="2127" y="8626"/>
                </a:cubicBezTo>
                <a:cubicBezTo>
                  <a:pt x="1740" y="8732"/>
                  <a:pt x="1240" y="8907"/>
                  <a:pt x="1012" y="9014"/>
                </a:cubicBezTo>
                <a:cubicBezTo>
                  <a:pt x="639" y="9191"/>
                  <a:pt x="0" y="9629"/>
                  <a:pt x="0" y="9708"/>
                </a:cubicBezTo>
                <a:cubicBezTo>
                  <a:pt x="0" y="9740"/>
                  <a:pt x="1145" y="9986"/>
                  <a:pt x="1294" y="9986"/>
                </a:cubicBezTo>
                <a:cubicBezTo>
                  <a:pt x="1338" y="9986"/>
                  <a:pt x="1583" y="9819"/>
                  <a:pt x="1839" y="9617"/>
                </a:cubicBezTo>
                <a:cubicBezTo>
                  <a:pt x="2146" y="9375"/>
                  <a:pt x="2439" y="9230"/>
                  <a:pt x="2696" y="9191"/>
                </a:cubicBezTo>
                <a:cubicBezTo>
                  <a:pt x="3181" y="9118"/>
                  <a:pt x="3450" y="9172"/>
                  <a:pt x="3199" y="9292"/>
                </a:cubicBezTo>
                <a:cubicBezTo>
                  <a:pt x="3099" y="9340"/>
                  <a:pt x="3054" y="9395"/>
                  <a:pt x="3100" y="9413"/>
                </a:cubicBezTo>
                <a:cubicBezTo>
                  <a:pt x="3146" y="9431"/>
                  <a:pt x="3380" y="9346"/>
                  <a:pt x="3619" y="9225"/>
                </a:cubicBezTo>
                <a:cubicBezTo>
                  <a:pt x="3859" y="9104"/>
                  <a:pt x="4263" y="8965"/>
                  <a:pt x="4516" y="8916"/>
                </a:cubicBezTo>
                <a:cubicBezTo>
                  <a:pt x="4768" y="8866"/>
                  <a:pt x="6179" y="8464"/>
                  <a:pt x="7652" y="8020"/>
                </a:cubicBezTo>
                <a:cubicBezTo>
                  <a:pt x="9933" y="7334"/>
                  <a:pt x="10410" y="7163"/>
                  <a:pt x="10868" y="6860"/>
                </a:cubicBezTo>
                <a:cubicBezTo>
                  <a:pt x="11163" y="6665"/>
                  <a:pt x="11472" y="6509"/>
                  <a:pt x="11556" y="6512"/>
                </a:cubicBezTo>
                <a:cubicBezTo>
                  <a:pt x="11720" y="6517"/>
                  <a:pt x="11677" y="7999"/>
                  <a:pt x="11500" y="8434"/>
                </a:cubicBezTo>
                <a:cubicBezTo>
                  <a:pt x="11415" y="8641"/>
                  <a:pt x="11345" y="8676"/>
                  <a:pt x="11020" y="8676"/>
                </a:cubicBezTo>
                <a:cubicBezTo>
                  <a:pt x="10679" y="8676"/>
                  <a:pt x="10640" y="8651"/>
                  <a:pt x="10640" y="8432"/>
                </a:cubicBezTo>
                <a:cubicBezTo>
                  <a:pt x="10640" y="8228"/>
                  <a:pt x="10584" y="8186"/>
                  <a:pt x="10302" y="8170"/>
                </a:cubicBezTo>
                <a:cubicBezTo>
                  <a:pt x="10024" y="8155"/>
                  <a:pt x="9949" y="8189"/>
                  <a:pt x="9862" y="8373"/>
                </a:cubicBezTo>
                <a:cubicBezTo>
                  <a:pt x="9804" y="8495"/>
                  <a:pt x="9597" y="8665"/>
                  <a:pt x="9399" y="8750"/>
                </a:cubicBezTo>
                <a:cubicBezTo>
                  <a:pt x="8986" y="8927"/>
                  <a:pt x="8765" y="9291"/>
                  <a:pt x="8985" y="9430"/>
                </a:cubicBezTo>
                <a:cubicBezTo>
                  <a:pt x="9075" y="9487"/>
                  <a:pt x="9084" y="9611"/>
                  <a:pt x="9009" y="9740"/>
                </a:cubicBezTo>
                <a:cubicBezTo>
                  <a:pt x="8939" y="9858"/>
                  <a:pt x="7366" y="12387"/>
                  <a:pt x="5512" y="15360"/>
                </a:cubicBezTo>
                <a:cubicBezTo>
                  <a:pt x="3658" y="18333"/>
                  <a:pt x="2124" y="20799"/>
                  <a:pt x="2104" y="20839"/>
                </a:cubicBezTo>
                <a:cubicBezTo>
                  <a:pt x="2083" y="20881"/>
                  <a:pt x="2225" y="20915"/>
                  <a:pt x="2432" y="20915"/>
                </a:cubicBezTo>
                <a:cubicBezTo>
                  <a:pt x="2790" y="20915"/>
                  <a:pt x="2873" y="20798"/>
                  <a:pt x="6120" y="15587"/>
                </a:cubicBezTo>
                <a:cubicBezTo>
                  <a:pt x="7946" y="12656"/>
                  <a:pt x="9538" y="10122"/>
                  <a:pt x="9660" y="9954"/>
                </a:cubicBezTo>
                <a:cubicBezTo>
                  <a:pt x="9881" y="9651"/>
                  <a:pt x="9885" y="9650"/>
                  <a:pt x="10580" y="9632"/>
                </a:cubicBezTo>
                <a:cubicBezTo>
                  <a:pt x="11030" y="9620"/>
                  <a:pt x="11339" y="9644"/>
                  <a:pt x="11450" y="9698"/>
                </a:cubicBezTo>
                <a:cubicBezTo>
                  <a:pt x="11581" y="9760"/>
                  <a:pt x="11434" y="10155"/>
                  <a:pt x="10841" y="11329"/>
                </a:cubicBezTo>
                <a:cubicBezTo>
                  <a:pt x="9734" y="13519"/>
                  <a:pt x="9725" y="13448"/>
                  <a:pt x="11381" y="16041"/>
                </a:cubicBezTo>
                <a:cubicBezTo>
                  <a:pt x="12508" y="17806"/>
                  <a:pt x="12758" y="18126"/>
                  <a:pt x="13078" y="18233"/>
                </a:cubicBezTo>
                <a:cubicBezTo>
                  <a:pt x="13284" y="18301"/>
                  <a:pt x="13516" y="18455"/>
                  <a:pt x="13594" y="18574"/>
                </a:cubicBezTo>
                <a:cubicBezTo>
                  <a:pt x="13729" y="18779"/>
                  <a:pt x="13699" y="18807"/>
                  <a:pt x="12985" y="19121"/>
                </a:cubicBezTo>
                <a:cubicBezTo>
                  <a:pt x="11876" y="19610"/>
                  <a:pt x="11020" y="20035"/>
                  <a:pt x="11020" y="20098"/>
                </a:cubicBezTo>
                <a:cubicBezTo>
                  <a:pt x="11020" y="20214"/>
                  <a:pt x="12622" y="20152"/>
                  <a:pt x="13405" y="20007"/>
                </a:cubicBezTo>
                <a:cubicBezTo>
                  <a:pt x="14395" y="19824"/>
                  <a:pt x="16187" y="19164"/>
                  <a:pt x="16343" y="18925"/>
                </a:cubicBezTo>
                <a:cubicBezTo>
                  <a:pt x="16407" y="18827"/>
                  <a:pt x="16527" y="18746"/>
                  <a:pt x="16608" y="18746"/>
                </a:cubicBezTo>
                <a:cubicBezTo>
                  <a:pt x="16689" y="18747"/>
                  <a:pt x="16920" y="19063"/>
                  <a:pt x="17121" y="19448"/>
                </a:cubicBezTo>
                <a:lnTo>
                  <a:pt x="17484" y="20147"/>
                </a:lnTo>
                <a:lnTo>
                  <a:pt x="16899" y="20431"/>
                </a:lnTo>
                <a:cubicBezTo>
                  <a:pt x="16577" y="20588"/>
                  <a:pt x="15706" y="20877"/>
                  <a:pt x="14967" y="21075"/>
                </a:cubicBezTo>
                <a:cubicBezTo>
                  <a:pt x="14228" y="21273"/>
                  <a:pt x="13624" y="21460"/>
                  <a:pt x="13624" y="21490"/>
                </a:cubicBezTo>
                <a:cubicBezTo>
                  <a:pt x="13624" y="21520"/>
                  <a:pt x="13744" y="21559"/>
                  <a:pt x="13892" y="21575"/>
                </a:cubicBezTo>
                <a:cubicBezTo>
                  <a:pt x="14039" y="21592"/>
                  <a:pt x="14676" y="21600"/>
                  <a:pt x="15308" y="21593"/>
                </a:cubicBezTo>
                <a:cubicBezTo>
                  <a:pt x="16321" y="21581"/>
                  <a:pt x="16611" y="21548"/>
                  <a:pt x="17769" y="21316"/>
                </a:cubicBezTo>
                <a:cubicBezTo>
                  <a:pt x="18490" y="21171"/>
                  <a:pt x="19403" y="20960"/>
                  <a:pt x="19797" y="20846"/>
                </a:cubicBezTo>
                <a:cubicBezTo>
                  <a:pt x="20576" y="20621"/>
                  <a:pt x="20662" y="20499"/>
                  <a:pt x="20346" y="20092"/>
                </a:cubicBezTo>
                <a:cubicBezTo>
                  <a:pt x="20255" y="19975"/>
                  <a:pt x="20190" y="19564"/>
                  <a:pt x="20201" y="19179"/>
                </a:cubicBezTo>
                <a:cubicBezTo>
                  <a:pt x="20211" y="18794"/>
                  <a:pt x="20147" y="18109"/>
                  <a:pt x="20058" y="17657"/>
                </a:cubicBezTo>
                <a:cubicBezTo>
                  <a:pt x="19687" y="15777"/>
                  <a:pt x="19625" y="14809"/>
                  <a:pt x="19840" y="14359"/>
                </a:cubicBezTo>
                <a:cubicBezTo>
                  <a:pt x="20038" y="13946"/>
                  <a:pt x="20382" y="12528"/>
                  <a:pt x="20598" y="11242"/>
                </a:cubicBezTo>
                <a:cubicBezTo>
                  <a:pt x="20695" y="10658"/>
                  <a:pt x="20708" y="10640"/>
                  <a:pt x="21147" y="10543"/>
                </a:cubicBezTo>
                <a:lnTo>
                  <a:pt x="21600" y="10441"/>
                </a:lnTo>
                <a:lnTo>
                  <a:pt x="21478" y="9469"/>
                </a:lnTo>
                <a:cubicBezTo>
                  <a:pt x="21410" y="8933"/>
                  <a:pt x="21364" y="8289"/>
                  <a:pt x="21375" y="8037"/>
                </a:cubicBezTo>
                <a:cubicBezTo>
                  <a:pt x="21465" y="6008"/>
                  <a:pt x="21460" y="4659"/>
                  <a:pt x="21362" y="4333"/>
                </a:cubicBezTo>
                <a:cubicBezTo>
                  <a:pt x="21209" y="3828"/>
                  <a:pt x="20801" y="3644"/>
                  <a:pt x="18536" y="3056"/>
                </a:cubicBezTo>
                <a:lnTo>
                  <a:pt x="16790" y="2601"/>
                </a:lnTo>
                <a:lnTo>
                  <a:pt x="17494" y="2342"/>
                </a:lnTo>
                <a:cubicBezTo>
                  <a:pt x="17981" y="2162"/>
                  <a:pt x="18251" y="2000"/>
                  <a:pt x="18374" y="1817"/>
                </a:cubicBezTo>
                <a:cubicBezTo>
                  <a:pt x="18473" y="1671"/>
                  <a:pt x="18643" y="1484"/>
                  <a:pt x="18755" y="1399"/>
                </a:cubicBezTo>
                <a:cubicBezTo>
                  <a:pt x="18909" y="1283"/>
                  <a:pt x="18924" y="1176"/>
                  <a:pt x="18808" y="960"/>
                </a:cubicBezTo>
                <a:cubicBezTo>
                  <a:pt x="18480" y="348"/>
                  <a:pt x="17371" y="0"/>
                  <a:pt x="1575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6" name="IMG_1870.jpeg" descr="IMG_1870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2329" y="3698157"/>
            <a:ext cx="21819342" cy="3040915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الذهنية"/>
          <p:cNvSpPr txBox="1"/>
          <p:nvPr/>
        </p:nvSpPr>
        <p:spPr>
          <a:xfrm>
            <a:off x="19387210" y="5447315"/>
            <a:ext cx="1768975" cy="946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/>
            </a:pPr>
            <a:r>
              <a:t>الذهنية</a:t>
            </a:r>
          </a:p>
        </p:txBody>
      </p:sp>
      <p:sp>
        <p:nvSpPr>
          <p:cNvPr id="188" name="فقدان العقل أو نقص فيه."/>
          <p:cNvSpPr txBox="1"/>
          <p:nvPr/>
        </p:nvSpPr>
        <p:spPr>
          <a:xfrm>
            <a:off x="7383440" y="5521253"/>
            <a:ext cx="11789431" cy="798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 rtl="0">
              <a:defRPr/>
            </a:pPr>
            <a:r>
              <a:t>فقدان العقل أو نقص فيه.</a:t>
            </a:r>
          </a:p>
        </p:txBody>
      </p:sp>
      <p:sp>
        <p:nvSpPr>
          <p:cNvPr id="189" name="تأخر عقلي"/>
          <p:cNvSpPr txBox="1"/>
          <p:nvPr/>
        </p:nvSpPr>
        <p:spPr>
          <a:xfrm>
            <a:off x="2337125" y="5521253"/>
            <a:ext cx="3684590" cy="798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 rtl="0">
              <a:defRPr/>
            </a:pPr>
            <a:r>
              <a:t>تأخر عقلي</a:t>
            </a:r>
          </a:p>
        </p:txBody>
      </p:sp>
      <p:pic>
        <p:nvPicPr>
          <p:cNvPr id="190" name="IMG_1874.jpeg" descr="IMG_1874.jpeg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828783" y="6866020"/>
            <a:ext cx="4726390" cy="6434172"/>
          </a:xfrm>
          <a:prstGeom prst="rect">
            <a:avLst/>
          </a:prstGeom>
        </p:spPr>
      </p:pic>
      <p:pic>
        <p:nvPicPr>
          <p:cNvPr id="191" name="IMG_1871.jpeg" descr="IMG_1871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3903" y="3530348"/>
            <a:ext cx="21916194" cy="3376533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النفسية"/>
          <p:cNvSpPr txBox="1"/>
          <p:nvPr/>
        </p:nvSpPr>
        <p:spPr>
          <a:xfrm>
            <a:off x="19328159" y="5447315"/>
            <a:ext cx="1887077" cy="946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/>
            </a:pPr>
            <a:r>
              <a:t>النفسية</a:t>
            </a:r>
          </a:p>
        </p:txBody>
      </p:sp>
      <p:sp>
        <p:nvSpPr>
          <p:cNvPr id="193" name="أمراض واضطرابات نفسية."/>
          <p:cNvSpPr txBox="1"/>
          <p:nvPr/>
        </p:nvSpPr>
        <p:spPr>
          <a:xfrm>
            <a:off x="7682504" y="5521253"/>
            <a:ext cx="11789430" cy="798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 rtl="0">
              <a:defRPr/>
            </a:pPr>
            <a:r>
              <a:t>أمراض واضطرابات نفسية.</a:t>
            </a:r>
          </a:p>
        </p:txBody>
      </p:sp>
      <p:sp>
        <p:nvSpPr>
          <p:cNvPr id="194" name="التوحد والانفصام"/>
          <p:cNvSpPr txBox="1"/>
          <p:nvPr/>
        </p:nvSpPr>
        <p:spPr>
          <a:xfrm>
            <a:off x="2337125" y="5546653"/>
            <a:ext cx="3684590" cy="798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 rtl="0">
              <a:defRPr/>
            </a:pPr>
            <a:r>
              <a:t>التوحد والانفصام</a:t>
            </a:r>
          </a:p>
        </p:txBody>
      </p:sp>
      <p:pic>
        <p:nvPicPr>
          <p:cNvPr id="195" name="IMG_1875.jpeg" descr="IMG_1875.jpeg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6055955" y="6909427"/>
            <a:ext cx="13384065" cy="634735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xit" presetSubtype="8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xit" presetSubtype="8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" presetClass="exit" presetSubtype="8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2" presetClass="entr" presetSubtype="4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8" fill="hold" grpId="1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" presetClass="exit" presetSubtype="8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2" presetClass="exit" presetSubtype="8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2" presetClass="exit" presetSubtype="8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2" presetClass="exit" presetSubtype="8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2" fill="hold" grpId="2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16" fill="hold" grpId="2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75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50"/>
                            </p:stCondLst>
                            <p:childTnLst>
                              <p:par>
                                <p:cTn id="122" presetID="2" presetClass="entr" presetSubtype="4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2" fill="hold" grpId="2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0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2" fill="hold" grpId="2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8" fill="hold" grpId="2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2" presetClass="exit" presetSubtype="8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2" presetClass="exit" presetSubtype="8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000"/>
                            </p:stCondLst>
                            <p:childTnLst>
                              <p:par>
                                <p:cTn id="153" presetID="2" presetClass="exit" presetSubtype="8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000"/>
                            </p:stCondLst>
                            <p:childTnLst>
                              <p:par>
                                <p:cTn id="158" presetID="2" presetClass="exit" presetSubtype="8" fill="hold" grpId="3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2" fill="hold" grpId="3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3" presetClass="entr" presetSubtype="16" fill="hold" grpId="3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1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7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750"/>
                            </p:stCondLst>
                            <p:childTnLst>
                              <p:par>
                                <p:cTn id="175" presetID="2" presetClass="entr" presetSubtype="4" fill="hold" grpId="3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7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2" fill="hold" grpId="3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2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3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2" fill="hold" grpId="3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7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8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xit" presetSubtype="8" fill="hold" grpId="3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2" presetClass="exit" presetSubtype="8" fill="hold" grpId="3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2" presetClass="exit" presetSubtype="8" fill="hold" grpId="3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000"/>
                            </p:stCondLst>
                            <p:childTnLst>
                              <p:par>
                                <p:cTn id="206" presetID="2" presetClass="exit" presetSubtype="8" fill="hold" grpId="3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2" presetClass="exit" presetSubtype="8" fill="hold" grpId="4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1" animBg="1" advAuto="0"/>
      <p:bldP spid="176" grpId="6" animBg="1" advAuto="0"/>
      <p:bldP spid="177" grpId="2" animBg="1" advAuto="0"/>
      <p:bldP spid="177" grpId="7" animBg="1" advAuto="0"/>
      <p:bldP spid="178" grpId="4" animBg="1" advAuto="0"/>
      <p:bldP spid="178" grpId="8" animBg="1" advAuto="0"/>
      <p:bldP spid="179" grpId="5" animBg="1" advAuto="0"/>
      <p:bldP spid="179" grpId="9" animBg="1" advAuto="0"/>
      <p:bldP spid="180" grpId="3" animBg="1" advAuto="0"/>
      <p:bldP spid="180" grpId="10" animBg="1" advAuto="0"/>
      <p:bldP spid="181" grpId="11" animBg="1" advAuto="0"/>
      <p:bldP spid="181" grpId="16" animBg="1" advAuto="0"/>
      <p:bldP spid="182" grpId="12" animBg="1" advAuto="0"/>
      <p:bldP spid="182" grpId="17" animBg="1" advAuto="0"/>
      <p:bldP spid="183" grpId="14" animBg="1" advAuto="0"/>
      <p:bldP spid="183" grpId="18" animBg="1" advAuto="0"/>
      <p:bldP spid="184" grpId="15" animBg="1" advAuto="0"/>
      <p:bldP spid="184" grpId="19" animBg="1" advAuto="0"/>
      <p:bldP spid="185" grpId="13" animBg="1" advAuto="0"/>
      <p:bldP spid="185" grpId="20" animBg="1" advAuto="0"/>
      <p:bldP spid="186" grpId="21" animBg="1" advAuto="0"/>
      <p:bldP spid="186" grpId="26" animBg="1" advAuto="0"/>
      <p:bldP spid="187" grpId="22" animBg="1" advAuto="0"/>
      <p:bldP spid="187" grpId="27" animBg="1" advAuto="0"/>
      <p:bldP spid="188" grpId="24" animBg="1" advAuto="0"/>
      <p:bldP spid="188" grpId="28" animBg="1" advAuto="0"/>
      <p:bldP spid="189" grpId="25" animBg="1" advAuto="0"/>
      <p:bldP spid="189" grpId="29" animBg="1" advAuto="0"/>
      <p:bldP spid="190" grpId="23" animBg="1" advAuto="0"/>
      <p:bldP spid="190" grpId="30" animBg="1" advAuto="0"/>
      <p:bldP spid="191" grpId="31" animBg="1" advAuto="0"/>
      <p:bldP spid="191" grpId="36" animBg="1" advAuto="0"/>
      <p:bldP spid="192" grpId="32" animBg="1" advAuto="0"/>
      <p:bldP spid="192" grpId="37" animBg="1" advAuto="0"/>
      <p:bldP spid="193" grpId="34" animBg="1" advAuto="0"/>
      <p:bldP spid="193" grpId="38" animBg="1" advAuto="0"/>
      <p:bldP spid="194" grpId="35" animBg="1" advAuto="0"/>
      <p:bldP spid="194" grpId="39" animBg="1" advAuto="0"/>
      <p:bldP spid="195" grpId="33" animBg="1" advAuto="0"/>
      <p:bldP spid="195" grpId="4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48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رعاية الإسلام لذوي الاحتياجات الخاصة :"/>
          <p:cNvSpPr txBox="1"/>
          <p:nvPr/>
        </p:nvSpPr>
        <p:spPr>
          <a:xfrm>
            <a:off x="11291768" y="300961"/>
            <a:ext cx="11553186" cy="1147565"/>
          </a:xfrm>
          <a:prstGeom prst="rect">
            <a:avLst/>
          </a:prstGeom>
          <a:solidFill>
            <a:srgbClr val="FF6A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63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رعاية الإسلام لذوي الاحتياجات الخاصة :</a:t>
            </a:r>
          </a:p>
        </p:txBody>
      </p:sp>
      <p:sp>
        <p:nvSpPr>
          <p:cNvPr id="203" name="أ- رفع الحرج عنهم"/>
          <p:cNvSpPr txBox="1"/>
          <p:nvPr/>
        </p:nvSpPr>
        <p:spPr>
          <a:xfrm>
            <a:off x="15584172" y="3759970"/>
            <a:ext cx="4774786" cy="94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/>
            </a:pPr>
            <a:r>
              <a:t>أ- رفع الحرج عنهم</a:t>
            </a:r>
          </a:p>
        </p:txBody>
      </p:sp>
      <p:sp>
        <p:nvSpPr>
          <p:cNvPr id="204" name="﴿لَيسَ عَلَى الأَعمى حَرَجٌ وَلا عَلَى الأَعرَجِ حَرَجٌ وَلا عَلَى المَريضِ حَرَجٌ﴾…"/>
          <p:cNvSpPr txBox="1"/>
          <p:nvPr/>
        </p:nvSpPr>
        <p:spPr>
          <a:xfrm>
            <a:off x="12899349" y="1626360"/>
            <a:ext cx="9410034" cy="2349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5000">
                <a:solidFill>
                  <a:srgbClr val="E22400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﴿لَيسَ عَلَى الأَعمى حَرَجٌ وَلا عَلَى الأَعرَجِ حَرَجٌ وَلا عَلَى المَريضِ حَرَجٌ﴾ </a:t>
            </a:r>
          </a:p>
          <a:p>
            <a:pPr rtl="0">
              <a:defRPr sz="5000">
                <a:solidFill>
                  <a:srgbClr val="E22400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rPr sz="3000"/>
              <a:t>[الفتح: ١٧]</a:t>
            </a:r>
          </a:p>
        </p:txBody>
      </p:sp>
      <p:sp>
        <p:nvSpPr>
          <p:cNvPr id="205" name="﴿يا أَيُّهَا الَّذينَ آمَنوا لا يَسخَر قَومٌ مِن قَومٍ﴾ [الحجرات: ١١]"/>
          <p:cNvSpPr txBox="1"/>
          <p:nvPr/>
        </p:nvSpPr>
        <p:spPr>
          <a:xfrm>
            <a:off x="12956451" y="5025692"/>
            <a:ext cx="10030228" cy="1768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5000">
                <a:solidFill>
                  <a:srgbClr val="E22400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﴿يا أَيُّهَا الَّذينَ آمَنوا لا يَسخَر قَومٌ مِن قَومٍ﴾ </a:t>
            </a:r>
            <a:r>
              <a:rPr sz="3000"/>
              <a:t>[الحجرات: ١١]</a:t>
            </a:r>
          </a:p>
        </p:txBody>
      </p:sp>
      <p:sp>
        <p:nvSpPr>
          <p:cNvPr id="206" name="ب- احترامهم وعدم السخرية منهم"/>
          <p:cNvSpPr txBox="1"/>
          <p:nvPr/>
        </p:nvSpPr>
        <p:spPr>
          <a:xfrm>
            <a:off x="13587835" y="6421761"/>
            <a:ext cx="8576821" cy="941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/>
            </a:pPr>
            <a:r>
              <a:t>ب- احترامهم وعدم السخرية منهم</a:t>
            </a:r>
          </a:p>
        </p:txBody>
      </p:sp>
      <p:sp>
        <p:nvSpPr>
          <p:cNvPr id="207" name="﴿عَبَسَ وَتَوَلّى  أَن جاءَهُ الأَعمى  وَما يُدريكَ لَعَلَّهُ يَزَّكّى﴾…"/>
          <p:cNvSpPr txBox="1"/>
          <p:nvPr/>
        </p:nvSpPr>
        <p:spPr>
          <a:xfrm>
            <a:off x="11215608" y="7843244"/>
            <a:ext cx="12400028" cy="2349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5000">
                <a:solidFill>
                  <a:srgbClr val="E22400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﴿عَبَسَ وَتَوَلّى  أَن جاءَهُ الأَعمى  وَما يُدريكَ لَعَلَّهُ يَزَّكّى﴾ </a:t>
            </a:r>
          </a:p>
          <a:p>
            <a:pPr rtl="0">
              <a:defRPr sz="5000">
                <a:solidFill>
                  <a:srgbClr val="E22400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rPr sz="3000"/>
              <a:t>[عبس: ١-٣]</a:t>
            </a:r>
          </a:p>
        </p:txBody>
      </p:sp>
      <p:sp>
        <p:nvSpPr>
          <p:cNvPr id="208" name="ج- تقديم حاجاتهم على من سواهم"/>
          <p:cNvSpPr txBox="1"/>
          <p:nvPr/>
        </p:nvSpPr>
        <p:spPr>
          <a:xfrm>
            <a:off x="13428023" y="10439565"/>
            <a:ext cx="8896444" cy="94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/>
            </a:pPr>
            <a:r>
              <a:t>ج- تقديم حاجاتهم على من سواهم</a:t>
            </a:r>
          </a:p>
        </p:txBody>
      </p:sp>
      <p:sp>
        <p:nvSpPr>
          <p:cNvPr id="209" name="د- مساعدتهم وقضاء حوائجهم"/>
          <p:cNvSpPr txBox="1"/>
          <p:nvPr/>
        </p:nvSpPr>
        <p:spPr>
          <a:xfrm>
            <a:off x="13650576" y="11930105"/>
            <a:ext cx="7907580" cy="94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/>
            </a:pPr>
            <a:r>
              <a:t>د- مساعدتهم وقضاء حوائجهم</a:t>
            </a:r>
          </a:p>
        </p:txBody>
      </p:sp>
      <p:pic>
        <p:nvPicPr>
          <p:cNvPr id="210" name="IMG_1517.png" descr="IMG_15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689" y="1757934"/>
            <a:ext cx="8476933" cy="673834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علامة سهم"/>
          <p:cNvSpPr/>
          <p:nvPr/>
        </p:nvSpPr>
        <p:spPr>
          <a:xfrm>
            <a:off x="1371609" y="8776944"/>
            <a:ext cx="7075093" cy="4266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42" y="0"/>
                </a:moveTo>
                <a:cubicBezTo>
                  <a:pt x="827" y="0"/>
                  <a:pt x="0" y="1369"/>
                  <a:pt x="0" y="3051"/>
                </a:cubicBezTo>
                <a:lnTo>
                  <a:pt x="0" y="18546"/>
                </a:lnTo>
                <a:cubicBezTo>
                  <a:pt x="0" y="20228"/>
                  <a:pt x="827" y="21600"/>
                  <a:pt x="1842" y="21600"/>
                </a:cubicBezTo>
                <a:lnTo>
                  <a:pt x="19758" y="21600"/>
                </a:lnTo>
                <a:cubicBezTo>
                  <a:pt x="20773" y="21600"/>
                  <a:pt x="21600" y="20228"/>
                  <a:pt x="21600" y="18546"/>
                </a:cubicBezTo>
                <a:lnTo>
                  <a:pt x="21600" y="3051"/>
                </a:lnTo>
                <a:cubicBezTo>
                  <a:pt x="21600" y="1369"/>
                  <a:pt x="20773" y="0"/>
                  <a:pt x="19758" y="0"/>
                </a:cubicBezTo>
                <a:lnTo>
                  <a:pt x="1842" y="0"/>
                </a:lnTo>
                <a:close/>
                <a:moveTo>
                  <a:pt x="1842" y="1246"/>
                </a:moveTo>
                <a:lnTo>
                  <a:pt x="19758" y="1246"/>
                </a:lnTo>
                <a:cubicBezTo>
                  <a:pt x="20359" y="1246"/>
                  <a:pt x="20849" y="2054"/>
                  <a:pt x="20849" y="3051"/>
                </a:cubicBezTo>
                <a:lnTo>
                  <a:pt x="20849" y="18546"/>
                </a:lnTo>
                <a:cubicBezTo>
                  <a:pt x="20849" y="19543"/>
                  <a:pt x="20359" y="20354"/>
                  <a:pt x="19758" y="20354"/>
                </a:cubicBezTo>
                <a:lnTo>
                  <a:pt x="1842" y="20354"/>
                </a:lnTo>
                <a:cubicBezTo>
                  <a:pt x="1241" y="20354"/>
                  <a:pt x="751" y="19543"/>
                  <a:pt x="751" y="18546"/>
                </a:cubicBezTo>
                <a:lnTo>
                  <a:pt x="751" y="3051"/>
                </a:lnTo>
                <a:cubicBezTo>
                  <a:pt x="751" y="2054"/>
                  <a:pt x="1241" y="1246"/>
                  <a:pt x="1842" y="1246"/>
                </a:cubicBezTo>
                <a:close/>
                <a:moveTo>
                  <a:pt x="1842" y="2322"/>
                </a:moveTo>
                <a:cubicBezTo>
                  <a:pt x="1600" y="2322"/>
                  <a:pt x="1401" y="2651"/>
                  <a:pt x="1401" y="3051"/>
                </a:cubicBezTo>
                <a:lnTo>
                  <a:pt x="1401" y="18546"/>
                </a:lnTo>
                <a:cubicBezTo>
                  <a:pt x="1401" y="18947"/>
                  <a:pt x="1600" y="19278"/>
                  <a:pt x="1842" y="19278"/>
                </a:cubicBezTo>
                <a:lnTo>
                  <a:pt x="19758" y="19278"/>
                </a:lnTo>
                <a:cubicBezTo>
                  <a:pt x="20000" y="19278"/>
                  <a:pt x="20199" y="18947"/>
                  <a:pt x="20199" y="18546"/>
                </a:cubicBezTo>
                <a:lnTo>
                  <a:pt x="20199" y="3051"/>
                </a:lnTo>
                <a:cubicBezTo>
                  <a:pt x="20199" y="2651"/>
                  <a:pt x="20000" y="2322"/>
                  <a:pt x="19758" y="2322"/>
                </a:cubicBezTo>
                <a:lnTo>
                  <a:pt x="1842" y="2322"/>
                </a:lnTo>
                <a:close/>
                <a:moveTo>
                  <a:pt x="14089" y="5429"/>
                </a:moveTo>
                <a:cubicBezTo>
                  <a:pt x="14142" y="5435"/>
                  <a:pt x="14197" y="5466"/>
                  <a:pt x="14246" y="5527"/>
                </a:cubicBezTo>
                <a:lnTo>
                  <a:pt x="18336" y="10564"/>
                </a:lnTo>
                <a:cubicBezTo>
                  <a:pt x="18432" y="10679"/>
                  <a:pt x="18432" y="10921"/>
                  <a:pt x="18336" y="11036"/>
                </a:cubicBezTo>
                <a:lnTo>
                  <a:pt x="14246" y="16073"/>
                </a:lnTo>
                <a:cubicBezTo>
                  <a:pt x="14053" y="16314"/>
                  <a:pt x="13773" y="16082"/>
                  <a:pt x="13773" y="15681"/>
                </a:cubicBezTo>
                <a:lnTo>
                  <a:pt x="14181" y="13206"/>
                </a:lnTo>
                <a:lnTo>
                  <a:pt x="3472" y="13206"/>
                </a:lnTo>
                <a:cubicBezTo>
                  <a:pt x="3408" y="13206"/>
                  <a:pt x="3355" y="13118"/>
                  <a:pt x="3355" y="13011"/>
                </a:cubicBezTo>
                <a:lnTo>
                  <a:pt x="3355" y="8589"/>
                </a:lnTo>
                <a:cubicBezTo>
                  <a:pt x="3355" y="8482"/>
                  <a:pt x="3408" y="8391"/>
                  <a:pt x="3472" y="8391"/>
                </a:cubicBezTo>
                <a:lnTo>
                  <a:pt x="14176" y="8391"/>
                </a:lnTo>
                <a:lnTo>
                  <a:pt x="13773" y="5919"/>
                </a:lnTo>
                <a:cubicBezTo>
                  <a:pt x="13773" y="5618"/>
                  <a:pt x="13928" y="5412"/>
                  <a:pt x="14089" y="5429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2" animBg="1" advAuto="0"/>
      <p:bldP spid="204" grpId="1" animBg="1" advAuto="0"/>
      <p:bldP spid="205" grpId="3" animBg="1" advAuto="0"/>
      <p:bldP spid="206" grpId="4" animBg="1" advAuto="0"/>
      <p:bldP spid="207" grpId="5" animBg="1" advAuto="0"/>
      <p:bldP spid="208" grpId="6" animBg="1" advAuto="0"/>
      <p:bldP spid="209" grpId="7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9.png" descr="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G_1530.jpeg" descr="IMG_153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750" y="3625850"/>
            <a:ext cx="22034500" cy="6718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r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5.png" descr="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eza Pro Bold"/>
        <a:ea typeface="Geeza Pro Bold"/>
        <a:cs typeface="Geeza Pro Bold"/>
      </a:majorFont>
      <a:minorFont>
        <a:latin typeface="Geeza Pro Bold"/>
        <a:ea typeface="Geeza Pro Bold"/>
        <a:cs typeface="Geeza Pr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eza Pro Bold"/>
        <a:ea typeface="Geeza Pro Bold"/>
        <a:cs typeface="Geeza Pro Bold"/>
      </a:majorFont>
      <a:minorFont>
        <a:latin typeface="Geeza Pro Bold"/>
        <a:ea typeface="Geeza Pro Bold"/>
        <a:cs typeface="Geeza Pr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</Words>
  <Application>Microsoft Office PowerPoint</Application>
  <PresentationFormat>Custom</PresentationFormat>
  <Paragraphs>27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Geeza Pro Bold</vt:lpstr>
      <vt:lpstr>Geeza Pro Regular</vt:lpstr>
      <vt:lpstr>Helvetica</vt:lpstr>
      <vt:lpstr>Helvetica Neue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haya naser</cp:lastModifiedBy>
  <cp:revision>1</cp:revision>
  <dcterms:modified xsi:type="dcterms:W3CDTF">2023-05-03T09:35:18Z</dcterms:modified>
</cp:coreProperties>
</file>